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11"/>
  </p:notesMasterIdLst>
  <p:sldIdLst>
    <p:sldId id="265" r:id="rId2"/>
    <p:sldId id="264" r:id="rId3"/>
    <p:sldId id="256" r:id="rId4"/>
    <p:sldId id="257" r:id="rId5"/>
    <p:sldId id="258" r:id="rId6"/>
    <p:sldId id="259" r:id="rId7"/>
    <p:sldId id="261" r:id="rId8"/>
    <p:sldId id="262" r:id="rId9"/>
    <p:sldId id="263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7"/>
  </p:normalViewPr>
  <p:slideViewPr>
    <p:cSldViewPr>
      <p:cViewPr varScale="1">
        <p:scale>
          <a:sx n="106" d="100"/>
          <a:sy n="106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8" Type="http://schemas.openxmlformats.org/officeDocument/2006/relationships/slide" Target="slides/slide7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tags" Target="tags/tag1.xml"/><Relationship Id="rId7" Type="http://schemas.openxmlformats.org/officeDocument/2006/relationships/slide" Target="slides/slide6.xml"/><Relationship Id="rId17" Type="http://schemas.openxmlformats.org/officeDocument/2006/relationships/customXml" Target="../customXml/item1.xml"/><Relationship Id="rId16" Type="http://schemas.openxmlformats.org/officeDocument/2006/relationships/tableStyles" Target="tableStyles.xml"/><Relationship Id="rId2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9E3532-F62E-314C-9DEB-4CD316A5D9DC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963E1-0940-8E43-9E00-85D13659B4A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7421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8E2F5-9098-794D-A404-5C500D72C23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4622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359B7-7695-2F4D-8BDB-EAA49ACC6BC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13350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CE968-245B-E44D-A3E4-E2A9DC4342E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318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EA18B-ABBB-1649-BA7E-08B38768D6E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4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74E2B-98AB-1C44-9F45-C48C3BAC4CB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8414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1D8B4-2D5E-EF49-9B55-AE07B99704B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8007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A5106-8275-9D4D-AD4E-8FB9E8CD00C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1516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E56EB-4838-9742-B29F-5CFACEBB3E1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189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93F3E-97CB-5447-B7B5-AA3E334E966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2111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232AA-023D-5A4A-8D92-EF69C9AED15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9929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E47735-A946-0044-BE08-82C6CAF2A0F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5925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FBC8BC-90EE-A640-80EC-F22CF2ED4E73}" type="slidenum">
              <a:rPr lang="en-US" altLang="x-none"/>
              <a:pPr/>
              <a:t>‹#›</a:t>
            </a:fld>
            <a:endParaRPr lang="en-US" altLang="x-none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852582" y="6590185"/>
            <a:ext cx="7438836" cy="230832"/>
            <a:chOff x="1705163" y="6590185"/>
            <a:chExt cx="7438836" cy="230832"/>
          </a:xfrm>
        </p:grpSpPr>
        <p:sp>
          <p:nvSpPr>
            <p:cNvPr id="1031" name="Text Box 7"/>
            <p:cNvSpPr txBox="1">
              <a:spLocks noChangeArrowheads="1"/>
            </p:cNvSpPr>
            <p:nvPr userDrawn="1"/>
          </p:nvSpPr>
          <p:spPr bwMode="blackWhite">
            <a:xfrm>
              <a:off x="2143124" y="6590185"/>
              <a:ext cx="7000875" cy="2308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900" b="1" dirty="0">
                  <a:latin typeface="Calibri" charset="0"/>
                  <a:ea typeface="Calibri" charset="0"/>
                  <a:cs typeface="Calibri" charset="0"/>
                </a:rPr>
                <a:t>© </a:t>
              </a:r>
              <a:r>
                <a:rPr lang="en-US" sz="900" b="1" dirty="0" smtClean="0">
                  <a:latin typeface="Calibri" charset="0"/>
                  <a:ea typeface="Calibri" charset="0"/>
                  <a:cs typeface="Calibri" charset="0"/>
                </a:rPr>
                <a:t>Lean Methods Group. </a:t>
              </a:r>
              <a:r>
                <a:rPr lang="en-US" sz="900" b="1" dirty="0">
                  <a:latin typeface="Calibri" charset="0"/>
                  <a:ea typeface="Calibri" charset="0"/>
                  <a:cs typeface="Calibri" charset="0"/>
                </a:rPr>
                <a:t>You may freely modify, distribute and/or reproduce this only if </a:t>
              </a:r>
              <a:r>
                <a:rPr lang="en-US" sz="900" b="1" dirty="0" smtClean="0">
                  <a:latin typeface="Calibri" charset="0"/>
                  <a:ea typeface="Calibri" charset="0"/>
                  <a:cs typeface="Calibri" charset="0"/>
                </a:rPr>
                <a:t>Lean Methods Group's </a:t>
              </a:r>
              <a:r>
                <a:rPr lang="en-US" sz="900" b="1" dirty="0">
                  <a:latin typeface="Calibri" charset="0"/>
                  <a:ea typeface="Calibri" charset="0"/>
                  <a:cs typeface="Calibri" charset="0"/>
                </a:rPr>
                <a:t>logo is not altered or removed.</a:t>
              </a:r>
            </a:p>
          </p:txBody>
        </p:sp>
        <p:pic>
          <p:nvPicPr>
            <p:cNvPr id="1032" name="Picture 7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705163" y="6629400"/>
              <a:ext cx="418723" cy="176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Calibri" charset="0"/>
          <a:cs typeface="Calibri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BA1B15-C097-DA41-9C0A-33967065BB5C}" type="slidenum">
              <a:rPr lang="en-US" altLang="x-none"/>
              <a:pPr eaLnBrk="1" hangingPunct="1"/>
              <a:t>1</a:t>
            </a:fld>
            <a:endParaRPr lang="en-US" altLang="x-none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x-none"/>
              <a:t>Cover slide: Event name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Team name and sponsor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3A5891-5E31-2A49-9C0C-19C1E4BD2E8B}" type="slidenum">
              <a:rPr lang="en-US" altLang="x-none"/>
              <a:pPr eaLnBrk="1" hangingPunct="1"/>
              <a:t>2</a:t>
            </a:fld>
            <a:endParaRPr lang="en-US" altLang="x-none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Agenda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x-none" altLang="x-none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D70962-ED37-F440-A4DB-892E52CC03EE}" type="slidenum">
              <a:rPr lang="en-US" altLang="x-none"/>
              <a:pPr eaLnBrk="1" hangingPunct="1"/>
              <a:t>3</a:t>
            </a:fld>
            <a:endParaRPr lang="en-US" altLang="x-none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x-none" sz="3200"/>
              <a:t>SCORE™ Event Charter</a:t>
            </a:r>
            <a:endParaRPr lang="en-US" altLang="x-none" sz="2000"/>
          </a:p>
        </p:txBody>
      </p:sp>
      <p:grpSp>
        <p:nvGrpSpPr>
          <p:cNvPr id="4100" name="Group 16"/>
          <p:cNvGrpSpPr>
            <a:grpSpLocks/>
          </p:cNvGrpSpPr>
          <p:nvPr/>
        </p:nvGrpSpPr>
        <p:grpSpPr bwMode="auto">
          <a:xfrm>
            <a:off x="255588" y="1182688"/>
            <a:ext cx="8626475" cy="5029200"/>
            <a:chOff x="230" y="864"/>
            <a:chExt cx="5434" cy="2592"/>
          </a:xfrm>
        </p:grpSpPr>
        <p:grpSp>
          <p:nvGrpSpPr>
            <p:cNvPr id="4101" name="Group 10"/>
            <p:cNvGrpSpPr>
              <a:grpSpLocks/>
            </p:cNvGrpSpPr>
            <p:nvPr/>
          </p:nvGrpSpPr>
          <p:grpSpPr bwMode="auto">
            <a:xfrm>
              <a:off x="240" y="864"/>
              <a:ext cx="5424" cy="2592"/>
              <a:chOff x="240" y="864"/>
              <a:chExt cx="5424" cy="2592"/>
            </a:xfrm>
          </p:grpSpPr>
          <p:sp>
            <p:nvSpPr>
              <p:cNvPr id="4106" name="Rectangle 6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592" cy="12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4107" name="Rectangle 7"/>
              <p:cNvSpPr>
                <a:spLocks noChangeArrowheads="1"/>
              </p:cNvSpPr>
              <p:nvPr/>
            </p:nvSpPr>
            <p:spPr bwMode="auto">
              <a:xfrm>
                <a:off x="3072" y="2160"/>
                <a:ext cx="2592" cy="12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4108" name="Rectangle 8"/>
              <p:cNvSpPr>
                <a:spLocks noChangeArrowheads="1"/>
              </p:cNvSpPr>
              <p:nvPr/>
            </p:nvSpPr>
            <p:spPr bwMode="auto">
              <a:xfrm>
                <a:off x="240" y="864"/>
                <a:ext cx="2592" cy="12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4109" name="Rectangle 9"/>
              <p:cNvSpPr>
                <a:spLocks noChangeArrowheads="1"/>
              </p:cNvSpPr>
              <p:nvPr/>
            </p:nvSpPr>
            <p:spPr bwMode="auto">
              <a:xfrm>
                <a:off x="240" y="2160"/>
                <a:ext cx="2592" cy="12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  <p:sp>
          <p:nvSpPr>
            <p:cNvPr id="4102" name="Text Box 11"/>
            <p:cNvSpPr txBox="1">
              <a:spLocks noChangeArrowheads="1"/>
            </p:cNvSpPr>
            <p:nvPr/>
          </p:nvSpPr>
          <p:spPr bwMode="auto">
            <a:xfrm>
              <a:off x="230" y="871"/>
              <a:ext cx="1375" cy="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x-none" sz="1400" dirty="0">
                  <a:latin typeface="Calibri" charset="0"/>
                  <a:ea typeface="Calibri" charset="0"/>
                  <a:cs typeface="Calibri" charset="0"/>
                </a:rPr>
                <a:t>Event  Name:</a:t>
              </a:r>
            </a:p>
            <a:p>
              <a:pPr eaLnBrk="1" hangingPunct="1"/>
              <a:endParaRPr lang="en-US" altLang="x-none" sz="1400" dirty="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 dirty="0">
                  <a:latin typeface="Calibri" charset="0"/>
                  <a:ea typeface="Calibri" charset="0"/>
                  <a:cs typeface="Calibri" charset="0"/>
                </a:rPr>
                <a:t>Process name and location:</a:t>
              </a:r>
            </a:p>
            <a:p>
              <a:pPr eaLnBrk="1" hangingPunct="1"/>
              <a:endParaRPr lang="en-US" altLang="x-none" sz="1400" dirty="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endParaRPr lang="en-US" altLang="x-none" sz="1400" dirty="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 dirty="0">
                  <a:latin typeface="Calibri" charset="0"/>
                  <a:ea typeface="Calibri" charset="0"/>
                  <a:cs typeface="Calibri" charset="0"/>
                </a:rPr>
                <a:t>Problem statement:</a:t>
              </a:r>
            </a:p>
          </p:txBody>
        </p:sp>
        <p:sp>
          <p:nvSpPr>
            <p:cNvPr id="4103" name="Text Box 13"/>
            <p:cNvSpPr txBox="1">
              <a:spLocks noChangeArrowheads="1"/>
            </p:cNvSpPr>
            <p:nvPr/>
          </p:nvSpPr>
          <p:spPr bwMode="auto">
            <a:xfrm>
              <a:off x="3046" y="871"/>
              <a:ext cx="910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Event Objectives:</a:t>
              </a: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Event Metrics:</a:t>
              </a:r>
            </a:p>
          </p:txBody>
        </p:sp>
        <p:sp>
          <p:nvSpPr>
            <p:cNvPr id="4104" name="Text Box 14"/>
            <p:cNvSpPr txBox="1">
              <a:spLocks noChangeArrowheads="1"/>
            </p:cNvSpPr>
            <p:nvPr/>
          </p:nvSpPr>
          <p:spPr bwMode="auto">
            <a:xfrm>
              <a:off x="278" y="2167"/>
              <a:ext cx="853" cy="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Team members:</a:t>
              </a: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Process owner:</a:t>
              </a: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Champion:</a:t>
              </a:r>
            </a:p>
          </p:txBody>
        </p:sp>
        <p:sp>
          <p:nvSpPr>
            <p:cNvPr id="4105" name="Text Box 15"/>
            <p:cNvSpPr txBox="1">
              <a:spLocks noChangeArrowheads="1"/>
            </p:cNvSpPr>
            <p:nvPr/>
          </p:nvSpPr>
          <p:spPr bwMode="auto">
            <a:xfrm>
              <a:off x="3110" y="2215"/>
              <a:ext cx="1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Potential Roadblocks: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852E1-1469-204C-BEDE-8F8A797EB916}" type="slidenum">
              <a:rPr lang="en-US" altLang="x-none"/>
              <a:pPr eaLnBrk="1" hangingPunct="1"/>
              <a:t>4</a:t>
            </a:fld>
            <a:endParaRPr lang="en-US" altLang="x-none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 eaLnBrk="1" hangingPunct="1"/>
            <a:r>
              <a:rPr lang="en-US" altLang="x-none" sz="2800"/>
              <a:t>Enter project title:</a:t>
            </a:r>
            <a:br>
              <a:rPr lang="en-US" altLang="x-none" sz="2800"/>
            </a:br>
            <a:r>
              <a:rPr lang="en-US" altLang="x-none" sz="2800"/>
              <a:t>Results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Before</a:t>
            </a:r>
          </a:p>
          <a:p>
            <a:pPr lvl="1" eaLnBrk="1" hangingPunct="1"/>
            <a:r>
              <a:rPr lang="en-US" altLang="x-none"/>
              <a:t>Example square footage</a:t>
            </a:r>
          </a:p>
          <a:p>
            <a:pPr lvl="1" eaLnBrk="1" hangingPunct="1"/>
            <a:r>
              <a:rPr lang="en-US" altLang="x-none"/>
              <a:t>Inventory</a:t>
            </a:r>
          </a:p>
          <a:p>
            <a:pPr lvl="1" eaLnBrk="1" hangingPunct="1"/>
            <a:r>
              <a:rPr lang="en-US" altLang="x-none"/>
              <a:t>Lead time</a:t>
            </a:r>
          </a:p>
          <a:p>
            <a:pPr lvl="1" eaLnBrk="1" hangingPunct="1"/>
            <a:r>
              <a:rPr lang="en-US" altLang="x-none"/>
              <a:t>Balance</a:t>
            </a: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After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7BD30C-7BEA-5F49-8146-F8E1CD3DA900}" type="slidenum">
              <a:rPr lang="en-US" altLang="x-none"/>
              <a:pPr eaLnBrk="1" hangingPunct="1"/>
              <a:t>5</a:t>
            </a:fld>
            <a:endParaRPr lang="en-US" altLang="x-none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Lay out: 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Before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After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963024-63AA-634A-BB43-81E9ABC49E76}" type="slidenum">
              <a:rPr lang="en-US" altLang="x-none"/>
              <a:pPr eaLnBrk="1" hangingPunct="1"/>
              <a:t>6</a:t>
            </a:fld>
            <a:endParaRPr lang="en-US" altLang="x-none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Mistake proofing improvements 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Problem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Solution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1945CE-1D19-8442-BABB-1668B3C1FF70}" type="slidenum">
              <a:rPr lang="en-US" altLang="x-none"/>
              <a:pPr eaLnBrk="1" hangingPunct="1"/>
              <a:t>7</a:t>
            </a:fld>
            <a:endParaRPr lang="en-US" altLang="x-none"/>
          </a:p>
        </p:txBody>
      </p:sp>
      <p:sp>
        <p:nvSpPr>
          <p:cNvPr id="8195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Outstanding Items to be completed</a:t>
            </a:r>
          </a:p>
        </p:txBody>
      </p:sp>
      <p:graphicFrame>
        <p:nvGraphicFramePr>
          <p:cNvPr id="19508" name="Group 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888598"/>
              </p:ext>
            </p:extLst>
          </p:nvPr>
        </p:nvGraphicFramePr>
        <p:xfrm>
          <a:off x="457200" y="1600200"/>
          <a:ext cx="8229600" cy="40751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Issue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Item to be completed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Responsible party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Completion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Follow up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24DDA6-E6AE-5C4C-85D2-E7D6DBA153CE}" type="slidenum">
              <a:rPr lang="en-US" altLang="x-none"/>
              <a:pPr eaLnBrk="1" hangingPunct="1"/>
              <a:t>8</a:t>
            </a:fld>
            <a:endParaRPr lang="en-US" altLang="x-none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E phase of SCORE™ metrics</a:t>
            </a:r>
          </a:p>
        </p:txBody>
      </p:sp>
      <p:graphicFrame>
        <p:nvGraphicFramePr>
          <p:cNvPr id="21552" name="Group 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794423"/>
              </p:ext>
            </p:extLst>
          </p:nvPr>
        </p:nvGraphicFramePr>
        <p:xfrm>
          <a:off x="457200" y="1600200"/>
          <a:ext cx="8229600" cy="403415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What is to be measure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Who is responsible for gathering of data, and who is to receive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When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Where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FE8510-F036-3D46-BBB9-0AF2BA6022CB}" type="slidenum">
              <a:rPr lang="en-US" altLang="x-none"/>
              <a:pPr eaLnBrk="1" hangingPunct="1"/>
              <a:t>9</a:t>
            </a:fld>
            <a:endParaRPr lang="en-US" altLang="x-non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Lesson one</a:t>
            </a:r>
          </a:p>
          <a:p>
            <a:pPr eaLnBrk="1" hangingPunct="1"/>
            <a:r>
              <a:rPr lang="en-US" altLang="x-none"/>
              <a:t>Lesson two</a:t>
            </a:r>
          </a:p>
          <a:p>
            <a:pPr eaLnBrk="1" hangingPunct="1"/>
            <a:r>
              <a:rPr lang="en-US" altLang="x-none"/>
              <a:t>Lesson three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Lessons learned in SCORE™ event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7899C580CB0C4480908FFC2C286A52" ma:contentTypeVersion="8" ma:contentTypeDescription="Create a new document." ma:contentTypeScope="" ma:versionID="bff7f7ebcdb034f4b516ce8d930e31b5">
  <xsd:schema xmlns:xsd="http://www.w3.org/2001/XMLSchema" xmlns:xs="http://www.w3.org/2001/XMLSchema" xmlns:p="http://schemas.microsoft.com/office/2006/metadata/properties" xmlns:ns2="54a85b43-e484-4e23-8a6a-a07a2ddf1fbd" xmlns:ns3="b3eb33db-f301-4cf0-bf6a-881ba77f7602" targetNamespace="http://schemas.microsoft.com/office/2006/metadata/properties" ma:root="true" ma:fieldsID="6f23a9b6867f7262c3f8f1d38cad4586" ns2:_="" ns3:_="">
    <xsd:import namespace="54a85b43-e484-4e23-8a6a-a07a2ddf1fbd"/>
    <xsd:import namespace="b3eb33db-f301-4cf0-bf6a-881ba77f76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85b43-e484-4e23-8a6a-a07a2ddf1f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eb33db-f301-4cf0-bf6a-881ba77f76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F1B4B5-F7D9-43AA-946A-73EEC9EC81E6}"/>
</file>

<file path=customXml/itemProps2.xml><?xml version="1.0" encoding="utf-8"?>
<ds:datastoreItem xmlns:ds="http://schemas.openxmlformats.org/officeDocument/2006/customXml" ds:itemID="{7B84F7D1-1AB3-407A-AEFF-47F728A46FB2}"/>
</file>

<file path=customXml/itemProps3.xml><?xml version="1.0" encoding="utf-8"?>
<ds:datastoreItem xmlns:ds="http://schemas.openxmlformats.org/officeDocument/2006/customXml" ds:itemID="{98C8C4AF-4FCD-4BE2-80EF-329C1C26D883}"/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131</Words>
  <Application>Microsoft Macintosh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Cover slide: Event name</vt:lpstr>
      <vt:lpstr>Enter project title: Agenda</vt:lpstr>
      <vt:lpstr>SCORE™ Event Charter</vt:lpstr>
      <vt:lpstr>Enter project title: Results</vt:lpstr>
      <vt:lpstr>Enter project title: Lay out: </vt:lpstr>
      <vt:lpstr>Enter project title: Mistake proofing improvements </vt:lpstr>
      <vt:lpstr>Enter project title: Outstanding Items to be completed</vt:lpstr>
      <vt:lpstr>Enter project title: E phase of SCORE™ metrics</vt:lpstr>
      <vt:lpstr>Enter project title: Lessons learned in SCORE™ event</vt:lpstr>
    </vt:vector>
  </TitlesOfParts>
  <Company>BMG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SCORE™ Event Charter</dc:title>
  <dc:creator>Jerry Coover</dc:creator>
  <cp:lastModifiedBy>Josh Featherstone</cp:lastModifiedBy>
  <cp:revision>10</cp:revision>
  <dcterms:created xsi:type="dcterms:W3CDTF">2004-10-07T22:01:46Z</dcterms:created>
  <dcterms:modified xsi:type="dcterms:W3CDTF">2017-03-27T15:58:58Z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0x010100A07899C580CB0C4480908FFC2C286A52</vt:lpwstr>
  </property>
</Properties>
</file>